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318" r:id="rId3"/>
    <p:sldId id="299" r:id="rId4"/>
    <p:sldId id="257" r:id="rId5"/>
    <p:sldId id="263" r:id="rId6"/>
    <p:sldId id="258" r:id="rId7"/>
    <p:sldId id="262" r:id="rId8"/>
    <p:sldId id="261" r:id="rId9"/>
    <p:sldId id="265" r:id="rId10"/>
    <p:sldId id="266" r:id="rId11"/>
    <p:sldId id="268" r:id="rId12"/>
    <p:sldId id="269" r:id="rId13"/>
    <p:sldId id="270" r:id="rId14"/>
    <p:sldId id="271" r:id="rId15"/>
    <p:sldId id="289" r:id="rId16"/>
    <p:sldId id="272" r:id="rId17"/>
    <p:sldId id="290" r:id="rId18"/>
    <p:sldId id="291" r:id="rId19"/>
    <p:sldId id="273" r:id="rId20"/>
    <p:sldId id="274" r:id="rId21"/>
    <p:sldId id="275" r:id="rId22"/>
    <p:sldId id="292" r:id="rId23"/>
    <p:sldId id="276" r:id="rId24"/>
    <p:sldId id="277" r:id="rId25"/>
    <p:sldId id="278" r:id="rId26"/>
    <p:sldId id="280" r:id="rId27"/>
    <p:sldId id="279" r:id="rId28"/>
    <p:sldId id="302" r:id="rId29"/>
    <p:sldId id="301" r:id="rId30"/>
    <p:sldId id="303" r:id="rId31"/>
    <p:sldId id="304" r:id="rId32"/>
    <p:sldId id="305" r:id="rId33"/>
    <p:sldId id="309" r:id="rId34"/>
    <p:sldId id="310" r:id="rId35"/>
    <p:sldId id="312" r:id="rId36"/>
    <p:sldId id="313" r:id="rId37"/>
    <p:sldId id="314" r:id="rId38"/>
    <p:sldId id="315" r:id="rId39"/>
    <p:sldId id="286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00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 autoAdjust="0"/>
    <p:restoredTop sz="94640" autoAdjust="0"/>
  </p:normalViewPr>
  <p:slideViewPr>
    <p:cSldViewPr>
      <p:cViewPr>
        <p:scale>
          <a:sx n="75" d="100"/>
          <a:sy n="75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0CE4E9-2459-4130-8076-49675CB6FFAB}" type="doc">
      <dgm:prSet loTypeId="urn:microsoft.com/office/officeart/2005/8/layout/equation1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F60F39C9-F28D-4C8C-BB67-6F0241F16778}">
      <dgm:prSet phldrT="[Текст]" custT="1"/>
      <dgm:spPr>
        <a:solidFill>
          <a:srgbClr val="FFFFCC"/>
        </a:solidFill>
        <a:ln>
          <a:solidFill>
            <a:srgbClr val="FFC000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приобретение опыта в видах деятельности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5B00629-E044-4CFF-BD42-A8DD5892D673}" type="parTrans" cxnId="{98280243-5DF2-40A2-BD94-238FB3FC4098}">
      <dgm:prSet/>
      <dgm:spPr/>
      <dgm:t>
        <a:bodyPr/>
        <a:lstStyle/>
        <a:p>
          <a:endParaRPr lang="ru-RU"/>
        </a:p>
      </dgm:t>
    </dgm:pt>
    <dgm:pt modelId="{B966DE28-621E-47AA-AF4B-FA236561DD49}" type="sibTrans" cxnId="{98280243-5DF2-40A2-BD94-238FB3FC4098}">
      <dgm:prSet/>
      <dgm:spPr/>
      <dgm:t>
        <a:bodyPr/>
        <a:lstStyle/>
        <a:p>
          <a:endParaRPr lang="ru-RU"/>
        </a:p>
      </dgm:t>
    </dgm:pt>
    <dgm:pt modelId="{0B4FCE67-E2A9-4CF3-9660-6D1803DCD3AE}">
      <dgm:prSet phldrT="[Текст]" custT="1"/>
      <dgm:spPr>
        <a:solidFill>
          <a:srgbClr val="FFFFCC"/>
        </a:solidFill>
        <a:ln>
          <a:solidFill>
            <a:srgbClr val="FFC000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первичных представлений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54A04E-1BAB-405A-895D-5430AAC940CA}" type="parTrans" cxnId="{463E12BE-72D5-4B32-91B0-5B44E05FCA64}">
      <dgm:prSet/>
      <dgm:spPr/>
      <dgm:t>
        <a:bodyPr/>
        <a:lstStyle/>
        <a:p>
          <a:endParaRPr lang="ru-RU"/>
        </a:p>
      </dgm:t>
    </dgm:pt>
    <dgm:pt modelId="{FAD08D51-E2FD-45E5-BF2C-E85044B3D003}" type="sibTrans" cxnId="{463E12BE-72D5-4B32-91B0-5B44E05FCA64}">
      <dgm:prSet/>
      <dgm:spPr/>
      <dgm:t>
        <a:bodyPr/>
        <a:lstStyle/>
        <a:p>
          <a:endParaRPr lang="ru-RU"/>
        </a:p>
      </dgm:t>
    </dgm:pt>
    <dgm:pt modelId="{EB0A9BD1-F10C-4ABD-8B2E-95B9804CBEAD}">
      <dgm:prSet phldrT="[Текст]" custT="1"/>
      <dgm:spPr>
        <a:solidFill>
          <a:srgbClr val="FFFFCC"/>
        </a:solidFill>
        <a:ln>
          <a:solidFill>
            <a:srgbClr val="FFC000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задачи становления первичной ценностной ориентации и социализации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353E40D-CEE9-48D7-ACE7-0CA74A190110}" type="parTrans" cxnId="{F8F81179-1DD2-43E6-AA61-49204B7C0296}">
      <dgm:prSet/>
      <dgm:spPr/>
      <dgm:t>
        <a:bodyPr/>
        <a:lstStyle/>
        <a:p>
          <a:endParaRPr lang="ru-RU"/>
        </a:p>
      </dgm:t>
    </dgm:pt>
    <dgm:pt modelId="{3DD64299-18BD-432C-95FA-7631CB1E4D07}" type="sibTrans" cxnId="{F8F81179-1DD2-43E6-AA61-49204B7C0296}">
      <dgm:prSet/>
      <dgm:spPr/>
      <dgm:t>
        <a:bodyPr/>
        <a:lstStyle/>
        <a:p>
          <a:endParaRPr lang="ru-RU"/>
        </a:p>
      </dgm:t>
    </dgm:pt>
    <dgm:pt modelId="{F9536BEB-6BA1-4BE3-B179-B9AC510C9298}" type="pres">
      <dgm:prSet presAssocID="{B30CE4E9-2459-4130-8076-49675CB6FFA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5F3576-11B7-43EE-964B-5F24636E367A}" type="pres">
      <dgm:prSet presAssocID="{F60F39C9-F28D-4C8C-BB67-6F0241F16778}" presName="node" presStyleLbl="node1" presStyleIdx="0" presStyleCnt="3" custScaleX="134449" custLinFactNeighborX="-69433" custLinFactNeighborY="2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E06D1-1DEC-4978-A8AE-E00D05196F2E}" type="pres">
      <dgm:prSet presAssocID="{B966DE28-621E-47AA-AF4B-FA236561DD49}" presName="spacerL" presStyleCnt="0"/>
      <dgm:spPr/>
    </dgm:pt>
    <dgm:pt modelId="{CCC3415B-94EB-4165-AA35-D820A9586B6A}" type="pres">
      <dgm:prSet presAssocID="{B966DE28-621E-47AA-AF4B-FA236561DD49}" presName="sibTrans" presStyleLbl="sibTrans2D1" presStyleIdx="0" presStyleCnt="2"/>
      <dgm:spPr/>
      <dgm:t>
        <a:bodyPr/>
        <a:lstStyle/>
        <a:p>
          <a:endParaRPr lang="ru-RU"/>
        </a:p>
      </dgm:t>
    </dgm:pt>
    <dgm:pt modelId="{5CB35DB7-F37A-4393-AF7C-755EFD36DA5D}" type="pres">
      <dgm:prSet presAssocID="{B966DE28-621E-47AA-AF4B-FA236561DD49}" presName="spacerR" presStyleCnt="0"/>
      <dgm:spPr/>
    </dgm:pt>
    <dgm:pt modelId="{701B78F6-4137-4668-8C29-B4A3097D7DD0}" type="pres">
      <dgm:prSet presAssocID="{0B4FCE67-E2A9-4CF3-9660-6D1803DCD3AE}" presName="node" presStyleLbl="node1" presStyleIdx="1" presStyleCnt="3" custScaleX="145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4A210-B178-48CA-B12A-7C0DA786F1AD}" type="pres">
      <dgm:prSet presAssocID="{FAD08D51-E2FD-45E5-BF2C-E85044B3D003}" presName="spacerL" presStyleCnt="0"/>
      <dgm:spPr/>
    </dgm:pt>
    <dgm:pt modelId="{1203B883-ADA6-4FE8-9316-8E967D7A177D}" type="pres">
      <dgm:prSet presAssocID="{FAD08D51-E2FD-45E5-BF2C-E85044B3D003}" presName="sibTrans" presStyleLbl="sibTrans2D1" presStyleIdx="1" presStyleCnt="2"/>
      <dgm:spPr/>
      <dgm:t>
        <a:bodyPr/>
        <a:lstStyle/>
        <a:p>
          <a:endParaRPr lang="ru-RU"/>
        </a:p>
      </dgm:t>
    </dgm:pt>
    <dgm:pt modelId="{A2DFFB89-4299-4019-A801-5192B64216F4}" type="pres">
      <dgm:prSet presAssocID="{FAD08D51-E2FD-45E5-BF2C-E85044B3D003}" presName="spacerR" presStyleCnt="0"/>
      <dgm:spPr/>
    </dgm:pt>
    <dgm:pt modelId="{E5DD6FA8-F6B5-442A-A89F-762B0AC3E908}" type="pres">
      <dgm:prSet presAssocID="{EB0A9BD1-F10C-4ABD-8B2E-95B9804CBEAD}" presName="node" presStyleLbl="node1" presStyleIdx="2" presStyleCnt="3" custScaleX="189141" custScaleY="84122" custLinFactNeighborX="13995" custLinFactNeighborY="67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C1055B-C2F2-4687-80C1-7490ACFF4D92}" type="presOf" srcId="{F60F39C9-F28D-4C8C-BB67-6F0241F16778}" destId="{B95F3576-11B7-43EE-964B-5F24636E367A}" srcOrd="0" destOrd="0" presId="urn:microsoft.com/office/officeart/2005/8/layout/equation1"/>
    <dgm:cxn modelId="{463E12BE-72D5-4B32-91B0-5B44E05FCA64}" srcId="{B30CE4E9-2459-4130-8076-49675CB6FFAB}" destId="{0B4FCE67-E2A9-4CF3-9660-6D1803DCD3AE}" srcOrd="1" destOrd="0" parTransId="{D654A04E-1BAB-405A-895D-5430AAC940CA}" sibTransId="{FAD08D51-E2FD-45E5-BF2C-E85044B3D003}"/>
    <dgm:cxn modelId="{EA47BFF6-FA5D-4F8A-BCBF-27FAAFB81E69}" type="presOf" srcId="{B966DE28-621E-47AA-AF4B-FA236561DD49}" destId="{CCC3415B-94EB-4165-AA35-D820A9586B6A}" srcOrd="0" destOrd="0" presId="urn:microsoft.com/office/officeart/2005/8/layout/equation1"/>
    <dgm:cxn modelId="{D66D4593-8EFD-41D4-B4C2-0655EF25861A}" type="presOf" srcId="{FAD08D51-E2FD-45E5-BF2C-E85044B3D003}" destId="{1203B883-ADA6-4FE8-9316-8E967D7A177D}" srcOrd="0" destOrd="0" presId="urn:microsoft.com/office/officeart/2005/8/layout/equation1"/>
    <dgm:cxn modelId="{98280243-5DF2-40A2-BD94-238FB3FC4098}" srcId="{B30CE4E9-2459-4130-8076-49675CB6FFAB}" destId="{F60F39C9-F28D-4C8C-BB67-6F0241F16778}" srcOrd="0" destOrd="0" parTransId="{E5B00629-E044-4CFF-BD42-A8DD5892D673}" sibTransId="{B966DE28-621E-47AA-AF4B-FA236561DD49}"/>
    <dgm:cxn modelId="{C4E1A6DB-6EB1-44A5-8472-0810349A8D4E}" type="presOf" srcId="{0B4FCE67-E2A9-4CF3-9660-6D1803DCD3AE}" destId="{701B78F6-4137-4668-8C29-B4A3097D7DD0}" srcOrd="0" destOrd="0" presId="urn:microsoft.com/office/officeart/2005/8/layout/equation1"/>
    <dgm:cxn modelId="{D7858D57-0F85-4CF4-84F5-9C0C385DE5BE}" type="presOf" srcId="{B30CE4E9-2459-4130-8076-49675CB6FFAB}" destId="{F9536BEB-6BA1-4BE3-B179-B9AC510C9298}" srcOrd="0" destOrd="0" presId="urn:microsoft.com/office/officeart/2005/8/layout/equation1"/>
    <dgm:cxn modelId="{F8F81179-1DD2-43E6-AA61-49204B7C0296}" srcId="{B30CE4E9-2459-4130-8076-49675CB6FFAB}" destId="{EB0A9BD1-F10C-4ABD-8B2E-95B9804CBEAD}" srcOrd="2" destOrd="0" parTransId="{C353E40D-CEE9-48D7-ACE7-0CA74A190110}" sibTransId="{3DD64299-18BD-432C-95FA-7631CB1E4D07}"/>
    <dgm:cxn modelId="{E786583F-8FAB-44F4-92F2-F784D08182B1}" type="presOf" srcId="{EB0A9BD1-F10C-4ABD-8B2E-95B9804CBEAD}" destId="{E5DD6FA8-F6B5-442A-A89F-762B0AC3E908}" srcOrd="0" destOrd="0" presId="urn:microsoft.com/office/officeart/2005/8/layout/equation1"/>
    <dgm:cxn modelId="{147671F9-D46D-455A-B89D-F94494A99A16}" type="presParOf" srcId="{F9536BEB-6BA1-4BE3-B179-B9AC510C9298}" destId="{B95F3576-11B7-43EE-964B-5F24636E367A}" srcOrd="0" destOrd="0" presId="urn:microsoft.com/office/officeart/2005/8/layout/equation1"/>
    <dgm:cxn modelId="{479AA1CC-91A1-46D6-AA0D-AD30833E3EE2}" type="presParOf" srcId="{F9536BEB-6BA1-4BE3-B179-B9AC510C9298}" destId="{C41E06D1-1DEC-4978-A8AE-E00D05196F2E}" srcOrd="1" destOrd="0" presId="urn:microsoft.com/office/officeart/2005/8/layout/equation1"/>
    <dgm:cxn modelId="{D6B65366-F3F6-4EA7-8DE7-685379276631}" type="presParOf" srcId="{F9536BEB-6BA1-4BE3-B179-B9AC510C9298}" destId="{CCC3415B-94EB-4165-AA35-D820A9586B6A}" srcOrd="2" destOrd="0" presId="urn:microsoft.com/office/officeart/2005/8/layout/equation1"/>
    <dgm:cxn modelId="{DA22FCF4-3456-4294-9364-F6D44585625A}" type="presParOf" srcId="{F9536BEB-6BA1-4BE3-B179-B9AC510C9298}" destId="{5CB35DB7-F37A-4393-AF7C-755EFD36DA5D}" srcOrd="3" destOrd="0" presId="urn:microsoft.com/office/officeart/2005/8/layout/equation1"/>
    <dgm:cxn modelId="{7EF54602-DA14-447F-8043-CE1D9FE95390}" type="presParOf" srcId="{F9536BEB-6BA1-4BE3-B179-B9AC510C9298}" destId="{701B78F6-4137-4668-8C29-B4A3097D7DD0}" srcOrd="4" destOrd="0" presId="urn:microsoft.com/office/officeart/2005/8/layout/equation1"/>
    <dgm:cxn modelId="{AE9978FC-1E4D-4E23-9DD4-8CD10ECA4043}" type="presParOf" srcId="{F9536BEB-6BA1-4BE3-B179-B9AC510C9298}" destId="{6144A210-B178-48CA-B12A-7C0DA786F1AD}" srcOrd="5" destOrd="0" presId="urn:microsoft.com/office/officeart/2005/8/layout/equation1"/>
    <dgm:cxn modelId="{CBF5FA9F-F02E-493C-90E6-ACDAF5E6D416}" type="presParOf" srcId="{F9536BEB-6BA1-4BE3-B179-B9AC510C9298}" destId="{1203B883-ADA6-4FE8-9316-8E967D7A177D}" srcOrd="6" destOrd="0" presId="urn:microsoft.com/office/officeart/2005/8/layout/equation1"/>
    <dgm:cxn modelId="{09A8D5B2-D0E0-4113-9DFD-E6352DD0A331}" type="presParOf" srcId="{F9536BEB-6BA1-4BE3-B179-B9AC510C9298}" destId="{A2DFFB89-4299-4019-A801-5192B64216F4}" srcOrd="7" destOrd="0" presId="urn:microsoft.com/office/officeart/2005/8/layout/equation1"/>
    <dgm:cxn modelId="{6B3A5C9F-A55B-463E-86BE-59AD4A295844}" type="presParOf" srcId="{F9536BEB-6BA1-4BE3-B179-B9AC510C9298}" destId="{E5DD6FA8-F6B5-442A-A89F-762B0AC3E908}" srcOrd="8" destOrd="0" presId="urn:microsoft.com/office/officeart/2005/8/layout/equatio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146573A-4944-42BE-B49A-52A0A2C873E7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81F913D-F6F8-4CCA-8FDD-1249C2CCF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39539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E037F-689F-48AD-9E0E-0ACB01D0835F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62623-FCD7-46CD-816F-F408AAB4F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5A70D-BF8B-4E53-A6D6-24263CB695C4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5033C-A7D7-48F7-A1DC-3C6754F27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9FE83-EE1A-4C75-8984-8328870FD5F4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58CC5-E0E7-4DC0-92BC-E2972A21D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8F181-775E-4CAC-B562-ACFF151CB593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7536E-97B8-418A-BA64-8B4FFA07D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890D6-54B9-461F-923E-133DBEC6245E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81354-049C-482C-ABEA-830AEE6D4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B384B-7FBD-401B-B6BD-2433FD1DFB0C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BC172-1753-476F-A5C4-8EA1E5AFE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8D75D-7936-4FC6-B358-26A18A96D85E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9333D-8BFC-40CF-9C84-FAA40959E6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306C0-59B8-4443-BC2A-46CED0128151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8FFE5-6ED7-4CFE-945D-98F999FA0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3DAD3-2C0C-4078-A9AA-7928B0713424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FADB1-BFEC-41F6-A870-B7EBE76AF7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B0A19-9629-4D06-A25C-CFC035657D0A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534B-7E50-4AF3-A92A-4A07C8704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D24B5-C016-46D3-80CB-71B5A04BAA94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7D06E-E62B-42E8-89AD-F77E03173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DF6BF98-6D36-4AB9-9F3B-010EBB9A3FFB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A99FDAD-269B-4DAB-BBA7-37F35290B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6564" y="2420888"/>
            <a:ext cx="8577402" cy="181588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«Организация и осуществление информационно –разъяснительной работы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для родителей по вопросу подготовки и введению ФГОС ДО»</a:t>
            </a:r>
          </a:p>
        </p:txBody>
      </p:sp>
      <p:sp>
        <p:nvSpPr>
          <p:cNvPr id="14340" name="Прямоугольник 1"/>
          <p:cNvSpPr>
            <a:spLocks noChangeArrowheads="1"/>
          </p:cNvSpPr>
          <p:nvPr/>
        </p:nvSpPr>
        <p:spPr bwMode="auto">
          <a:xfrm>
            <a:off x="3492500" y="5988050"/>
            <a:ext cx="13236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          2014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313" y="428625"/>
            <a:ext cx="8572500" cy="1071563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Программа утверждается Организацией самостоятельно в соответствии с настоящим Стандартом и с учётом Примерных программ  (Закон РФ «Об образовании», ст.12.6)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50" y="1643063"/>
            <a:ext cx="8451850" cy="8636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разработке Программы Организация определяет продолжительность пребывания детей в Организации, режим работы Организации в соответствии с объёмом решаемых образовательных, педагогических и организационно-управленческих задач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50" y="2714625"/>
            <a:ext cx="8451850" cy="13684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может разрабатывать и реализовывать различные Программы для дошкольных образовательных групп с разной продолжительностью пребывания детей в течение суток, в том числе групп кратковременного пребывания детей, полного и продлённого дня, и для групп детей разного возраста от двух месяцев до восьми лет, в том числе разновозрастных групп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6400" y="4357688"/>
            <a:ext cx="8308975" cy="68421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Группы в одной Организации могут действовать на основе различных Программ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0025" y="3357563"/>
            <a:ext cx="8678863" cy="324008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становления первичной ценностной ориентации и социализации: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формирование уважительного отношения и чувства принадлежности к своей семье, малой и большой родине;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формирование основ собственной безопасности и безопасности окружающего мира (в быту, социуме, природе);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овладение элементарными общепринятыми нормами и правилами поведения в социуме на основе первичных ценностно-моральных представлений о том, «что такое хорошо и что такое плохо»;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овладение элементарными нормами и правилами здорового образа жизни (в питании, двигательном режиме, закаливании, при формировании полезных привычек и др.);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развитие эмоционально-ценностного восприятия произведений искусства (словесного, музыкального, изобразительного), мира природы.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260648"/>
            <a:ext cx="538769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Обязательная часть  ООП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99688" y="891387"/>
          <a:ext cx="8675021" cy="2393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9388" y="407988"/>
            <a:ext cx="5380037" cy="63404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Приобретение опыта в видах деятельности: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двигательной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 том числе в основных движениях (ходьбе, беге, прыжках, лазанье и др.), а также при катании на самокате, санках, велосипеде, ходьбе на лыжах, в спортивных играх;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игровой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(сюжетной игры, в том числе сюжетно-ролевой, режиссёрской и игры с правилами);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коммуникативной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(конструктивного общения и взаимодействия со взрослыми и сверстниками, устной речью как основным средством общения);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познавательно-исследовательской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(исследования объектов окружающего мира и экспериментирования с ними);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восприятия художественной литературы и фольклора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элементарной трудовой деятельности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(самообслуживания, бытового труда, труда в природе);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конструирования из различных материалов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(строительного материала, конструкторов, модулей, бумаги, природного материала и т.д.);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изобразительной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(рисования, лепки, аппликации);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музыкальной (пения, музыкально-ритмических движений, игры на детских музыкальных инструментах).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24525" y="403225"/>
            <a:ext cx="3225800" cy="633888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первичных представлений: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о себе, других людях, социальных нормах и культурных традициях общения, объектах окружающего мира (предметах, явлениях, отношениях);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о свойствах и отношениях объектов окружающего мира (форме, цвете, размере, материале, звучании, ритме, темпе, количестве, числе, части и целом, пространстве и времени, движении и покое, причинах и следствиях и др.);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о планете Земля как общем доме людей, об особенностях её природы, многообразии культур стран и народов мира.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260647"/>
            <a:ext cx="724108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Часть, формируемая участниками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образовательных отношений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0188" y="2078038"/>
            <a:ext cx="8678862" cy="66675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учитывает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образовательные потребности и интересы воспитанников, членов их семей и педагогов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9238" y="3257550"/>
            <a:ext cx="8680450" cy="1655763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ориентирована 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специфику национальных, социокультурных, экономических, климатических условий, в которых осуществляется образовательный процесс;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поддержку интересов педагогических работников Организации, реализация которых соответствует целям и задачам Программы;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сложившиеся традиции Организации (группы).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9238" y="5300663"/>
            <a:ext cx="8680450" cy="100806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 быть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виде ссылок на соответствующую методическую литературу, позволяющую ознакомиться с содержанием выбранных участниками образовательных отношений парциальных программ, методик, форм организации образовательной работы.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251" y="188640"/>
            <a:ext cx="864781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Требования к условиям реализации ООП </a:t>
            </a:r>
          </a:p>
        </p:txBody>
      </p:sp>
      <p:sp>
        <p:nvSpPr>
          <p:cNvPr id="4" name="Левая фигурная скобка 3"/>
          <p:cNvSpPr/>
          <p:nvPr/>
        </p:nvSpPr>
        <p:spPr>
          <a:xfrm rot="16200000">
            <a:off x="4140200" y="-819150"/>
            <a:ext cx="576263" cy="7777163"/>
          </a:xfrm>
          <a:prstGeom prst="leftBrac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0188" y="3357563"/>
            <a:ext cx="8678862" cy="33115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социальной ситуации развития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участников образовательных отношений, включая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образовательной среды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которая: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гарантирует охрану и укрепление физического и психического здоровья воспитанников;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обеспечивает эмоциональное и морально-нравственное благополучие воспитанников;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способствует профессиональному развитию педагогических работников;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создаёт условия для развивающего вариативного дошкольного образования;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обеспечивает его открытость и мотивирующий характер.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9550" y="1493838"/>
            <a:ext cx="1554163" cy="11080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психолого-педагогические условия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36750" y="835025"/>
            <a:ext cx="1555750" cy="11064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кадровые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51250" y="1768475"/>
            <a:ext cx="1554163" cy="11080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24475" y="858838"/>
            <a:ext cx="1554163" cy="11080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64388" y="1412875"/>
            <a:ext cx="1554162" cy="11064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развивающая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предметно-пространственная среда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7"/>
            <a:ext cx="814197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 психолого-педагогическим условиям</a:t>
            </a:r>
          </a:p>
        </p:txBody>
      </p:sp>
      <p:sp>
        <p:nvSpPr>
          <p:cNvPr id="33794" name="Прямоугольник 2"/>
          <p:cNvSpPr>
            <a:spLocks noChangeArrowheads="1"/>
          </p:cNvSpPr>
          <p:nvPr/>
        </p:nvSpPr>
        <p:spPr bwMode="auto">
          <a:xfrm>
            <a:off x="212725" y="2060575"/>
            <a:ext cx="87169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Times New Roman" pitchFamily="18" charset="0"/>
                <a:cs typeface="Times New Roman" pitchFamily="18" charset="0"/>
              </a:rPr>
              <a:t>● уважение педагогов к человеческому достоинству воспитанников, формирование и поддержка их положительной самооценки, уверенности в собственных возможностях и способностях;</a:t>
            </a:r>
          </a:p>
          <a:p>
            <a:pPr algn="just"/>
            <a:r>
              <a:rPr lang="ru-RU" sz="1600">
                <a:latin typeface="Times New Roman" pitchFamily="18" charset="0"/>
                <a:cs typeface="Times New Roman" pitchFamily="18" charset="0"/>
              </a:rPr>
              <a:t>● использование в образовательном процессе форм и методов работы с детьми, соответствующих их психолого-возрастным и индивидуальным особенностям (недопустимость как искусственного ускорения, так и искусственного замедления развития детей);</a:t>
            </a:r>
          </a:p>
          <a:p>
            <a:pPr algn="just"/>
            <a:r>
              <a:rPr lang="ru-RU" sz="1600">
                <a:latin typeface="Times New Roman" pitchFamily="18" charset="0"/>
                <a:cs typeface="Times New Roman" pitchFamily="18" charset="0"/>
              </a:rPr>
              <a:t>● построение образовательного процесса на основе взаимодействия взрослых с детьми, ориентированного на интересы и возможности каждого ребёнка и учитывающего социальную ситуацию его развития;</a:t>
            </a:r>
          </a:p>
          <a:p>
            <a:pPr algn="just"/>
            <a:r>
              <a:rPr lang="ru-RU" sz="1600">
                <a:latin typeface="Times New Roman" pitchFamily="18" charset="0"/>
                <a:cs typeface="Times New Roman" pitchFamily="18" charset="0"/>
              </a:rPr>
              <a:t>● поддержка педагогами положительного, доброжелательного отношения детей друг к другу и взаимодействия детей в разных видах деятельности;</a:t>
            </a:r>
          </a:p>
          <a:p>
            <a:pPr algn="just"/>
            <a:r>
              <a:rPr lang="ru-RU" sz="1600">
                <a:latin typeface="Times New Roman" pitchFamily="18" charset="0"/>
                <a:cs typeface="Times New Roman" pitchFamily="18" charset="0"/>
              </a:rPr>
              <a:t>● поддержка инициативы и самостоятельности детей в специфических для них видах деятельности;</a:t>
            </a:r>
          </a:p>
          <a:p>
            <a:pPr algn="just"/>
            <a:r>
              <a:rPr lang="ru-RU" sz="1600">
                <a:latin typeface="Times New Roman" pitchFamily="18" charset="0"/>
                <a:cs typeface="Times New Roman" pitchFamily="18" charset="0"/>
              </a:rPr>
              <a:t>● возможность выбора детьми материалов, видов активности, участников совместной деятельности и общения;</a:t>
            </a:r>
          </a:p>
          <a:p>
            <a:pPr algn="just"/>
            <a:r>
              <a:rPr lang="ru-RU" sz="1600">
                <a:latin typeface="Times New Roman" pitchFamily="18" charset="0"/>
                <a:cs typeface="Times New Roman" pitchFamily="18" charset="0"/>
              </a:rPr>
              <a:t>● защита детей от всех форм физического и психического насилия;</a:t>
            </a:r>
          </a:p>
          <a:p>
            <a:pPr algn="just"/>
            <a:r>
              <a:rPr lang="ru-RU" sz="1600">
                <a:latin typeface="Times New Roman" pitchFamily="18" charset="0"/>
                <a:cs typeface="Times New Roman" pitchFamily="18" charset="0"/>
              </a:rPr>
              <a:t>● построение взаимодействия с семьями воспитанников в целях осуществления полноценного развития каждого ребёнка, вовлечение семей воспитанников непосредственно в образовательный процесс.</a:t>
            </a: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725" y="1520825"/>
            <a:ext cx="347503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7"/>
            <a:ext cx="814197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 психолого-педагогическим условиям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9225" y="2868613"/>
            <a:ext cx="3960813" cy="25685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 педагогических работников должна исключать перегрузки, влияющие на надлежащее исполнение ими их профессиональных обязанностей, тем самым снижающие необходимое индивидуальное внимание к воспитанникам и способные негативно отразиться на благополучии и развитии детей.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388" y="1412875"/>
            <a:ext cx="3960812" cy="13303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 для диагностики и коррекции нарушений развития и социальной адаптации детей с ОВЗ, оказания ранней коррекционной помощи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56100" y="4687888"/>
            <a:ext cx="4613275" cy="126206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Предельная наполняемость групп устанавливается в соответствии с санитарно-эпидемиологическими правилами и нормативами.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97363" y="1412875"/>
            <a:ext cx="4672012" cy="30956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Организации может проводиться оценка развития детей, его динамики, в том числе измерение их личностных образовательных результатов. Такая оценка производится педагогом совместно с педагогом-психологом в рамках психолого-педагогической диагностики6 (или мониторинга).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Участие ребёнка в психолого-педагогической диагностике (мониторинге)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допускается только с согласия его родителей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(законных представителей).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8913" y="5634038"/>
            <a:ext cx="4032250" cy="10255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создаёт условия для медицинского сопровождения детей в целях охраны и укрепления их здоровья.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7"/>
            <a:ext cx="814197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 психолого-педагогическим условиям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850" y="1844675"/>
            <a:ext cx="8424863" cy="4608513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педагогического работника должны быть сформированы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компетенции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необходимые для создания социальной ситуации развития воспитанников, соответствующей специфике дошкольного возраста: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эмоционального благополучия каждого ребёнка;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организацию конструктивного взаимодействия детей в группе в разных видах деятельности, создание условий для свободного выбора детьми деятельности, участников совместной деятельности, материалов;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построение развивающего вариативного образования, ориентированного на зону ближайшего развития каждого воспитанника и учитывающего его психолого-возрастные и индивидуальные возможности;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открытый характер образовательного процесса на основе сотрудничества с семьями воспитанников;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7"/>
            <a:ext cx="814197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 психолого-педагогическим условиям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92238" y="3933825"/>
            <a:ext cx="7561262" cy="24034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Организация должна создавать возможности: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для предоставления информации о Программе семье и всем заинтересованным лицам, вовлечённым в образовательный процесс, а также широкой общественности;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для педагогов по поиску, использованию материалов, обеспечивающих реализацию Программы, в том числе в информационной среде;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для обсуждения с родителями (законными представителями) воспитанников вопросов, связанных с реализацией Программы.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825" y="1628775"/>
            <a:ext cx="7600950" cy="2093913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Организации должны быть созданы условия для: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повышения квалификации педагогических и руководящих работников (в том числе по их выбору) и их профессионального развития;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консультативной поддержки педагогов и родителей по вопросам инклюзивного образования в случае его организации;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организационно-методического сопровождения процесса реализации Программы, в том числе в плане взаимодействия с социумом.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7"/>
            <a:ext cx="734481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к кадровым условиям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0825" y="906463"/>
            <a:ext cx="8497888" cy="165735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должна быть укомплектована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квалифицированными кадрами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Высшее профессиональное образование или среднее профессиональное образование по направлению подготовки "Образование и педагогика" без предъявления требований к стажу работы либо высшее профессиональное образование или среднее профессиональное образование и дополнительное профессиональное образование по направлению подготовки "Образование и педагогика" без предъявления требований к стажу работы», ЕКС от 26.08.2010 г.).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0825" y="2781300"/>
            <a:ext cx="8497888" cy="198913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Реализация Программы осуществляется: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воспитателями в течение всего времени пребывания воспитанников в Организации. Каждая группа должна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непрерывно сопровождаться воспитателем или другим педагогом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иными педагогическими работниками, соответствующие должности для которых устанавливаются Организацией самостоятельно в зависимости от содержания Программы;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в создании условий, необходимых для реализации образовательной программы,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принимают участие помощники воспитателя и другие работники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0825" y="4883150"/>
            <a:ext cx="8497888" cy="1858963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Реализация Программы требует от Организации осуществления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управления образовательной деятельностью, методического обеспечения реализации Программы, ведения бухгалтерского учёта, финансово-хозяйственной и хозяйственной деятельности, необходимого медицинского сопровождения.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Для решения этих задач привлекается соответствующий квалифицированный персонал в качестве сотрудников Организации и/или заключаются договора с организациями, предоставляющими соответствующие услуги.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785926"/>
            <a:ext cx="735811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работаем в такое время, когда каждый день происходят изменения в системе образования, выходят в свет множество документов к статьям Закон Об образовании в Российской Федерации.  Многие из этих документов имеют прямое отношение к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дошкольному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образованию.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     Наша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роль воспитателя - знакомить родителей с новыми документами, разъяснять Вам. Самые сильные изменения в том, что ДО стало ступенью образования, а значит, должен быть и ФГОС.  На сегодняшний день  ФГОС ДО утвержден  МОиН, вступает в силу с января 14 года, сейчас он проходит стандартные процедуры утверждения в МинЮсте. 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785794"/>
            <a:ext cx="6143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Уважаемые родители!</a:t>
            </a:r>
            <a:endParaRPr lang="ru-RU" sz="4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7"/>
            <a:ext cx="734481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к материально-техническим условиям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9075" y="1773238"/>
            <a:ext cx="8497888" cy="45593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требования, определяемые в соответствии с санитарно-эпидемиологическими правилами и нормативами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 том числе: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зданиям (помещениям) и участкам Организации (группы);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водоснабжению, канализации, отоплению и вентиляции зданий (помещения) Организации (группы);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набору и площадям образовательных помещений, их отделке и оборудованию;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искусственному и естественному освещению образовательных помещений;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санитарному состоянию и содержанию помещений;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к оснащению помещений для качественного питания воспитанников;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требования, определяемые в соответствии с правилами пожарной безопасности;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оснащённость помещений для работы медицинского персонала в Организации.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7"/>
            <a:ext cx="79928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к финансовым условиям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7488" y="1052513"/>
            <a:ext cx="8497887" cy="237648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Финансовые условия реализации Программы должны: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обеспечивать Организации возможность выполнения требований Стандарта к условиям реализации и структуре Программы;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обеспечивать реализацию обязательной части Программы и части, формируемой участниками образовательного процесса, учитывая вариативность индивидуальных траекторий развития воспитанников;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отражать структуру и объём расходов, необходимых для реализации Программы, а также механизм их формирования.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7325" y="3860800"/>
            <a:ext cx="8496300" cy="259238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 финансового обеспечения реализации Программы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определяется исходя из Требований к условиям реализации ООП ДО  данного Стандарта и должен быть достаточным и необходимым для осуществления Организацией расходов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на оплату труда работников, реализующих Программу;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на средства обучения, соответствующие материалы, в том числе расходные, игровое, спортивное, оздоровительное оборудование, инвентарь, оплату услуг связи, в том числе расходов, связанных с подключением к информационной сети Интернет;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связанных с дополнительным профессиональным образованием педагогических работников по профилю их деятельности; 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иных, связанных с реализацией Программы.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7"/>
            <a:ext cx="79928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к финансовым условиям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4650" y="1052513"/>
            <a:ext cx="8496300" cy="172878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государственных гарантий на получение гражданами общедоступного и бесплатного ДО за счёт средств соответствующих бюджетов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бюджетной системы Российской Федерации в государственных, муниципальных и негосударственных организациях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осуществляется на основе нормативов финансирования образовательных услуг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обеспечивающих реализацию Программы в соответствии со Стандартом.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8938" y="2997200"/>
            <a:ext cx="8496300" cy="1655763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реализации Программы бюджетного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и/или автономного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образовательного учреждения осуществляется исходя из стоимости услуг на основе государственного (муниципального) задания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учредителя на оказание государственных (муниципальных) услуг по реализации Программы в соответствии с требованиями Стандарта по каждому виду и направленности образовательных программ с учётом форм обучения в соответствии с ведомственным перечнем услуг.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288" y="4941888"/>
            <a:ext cx="8497887" cy="165576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составлении проектов бюджетов должны учитываться нормативы финансирования, определяемые органами государственной власти субъектов РФ, в соответствии с которыми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местным бюджетам предоставляются субвенции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организациях.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7"/>
            <a:ext cx="777686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Требования к развивающей предметно-пространственной среде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0825" y="1460500"/>
            <a:ext cx="8642350" cy="11525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 (РППС)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обеспечивает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максимальную реализацию образовательного потенциала пространства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Организации (группы, участка) и материалов, оборудования и инвентаря для развития детей дошкольного возраста, охраны и укрепления их здоровья, учёта особенностей и коррекции недостатков их развития.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8600" y="3994150"/>
            <a:ext cx="8664575" cy="18002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РППС должна обеспечивать: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реализацию различных образовательных программ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используемых в образовательном процессе Организации;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условия для инклюзивного образования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в случае  его организации);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учёт национально-культурных, климатических условий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 которых осуществляется образовательный процесс.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600" y="2795588"/>
            <a:ext cx="8664575" cy="100806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РППС должна обеспечивать возможность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общения и совместной деятельности детей и взрослых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 том числе детей разного возраста), во всей группе и в малых группах,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двигательной активности детей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также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возможности для уединения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0825" y="5937250"/>
            <a:ext cx="8664575" cy="792163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РППС Организации (группы) должна быть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содержательно насыщенной, трансформируемой, полифункциональной, вариативной, доступной и безопасной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52" y="188640"/>
            <a:ext cx="869750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Требования к результатам освоения ООП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4625" y="2133600"/>
            <a:ext cx="8680450" cy="93503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ребёнок проявляет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инициативность и самостоятельность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разных видах деятельности – игре, общении, конструировании и др. Способен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выбирать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себе род занятий, участников совместной деятельности, обнаруживает способность к воплощению разнообразных замыслов;</a:t>
            </a:r>
          </a:p>
        </p:txBody>
      </p:sp>
      <p:sp>
        <p:nvSpPr>
          <p:cNvPr id="43011" name="Прямоугольник 2"/>
          <p:cNvSpPr>
            <a:spLocks noChangeArrowheads="1"/>
          </p:cNvSpPr>
          <p:nvPr/>
        </p:nvSpPr>
        <p:spPr bwMode="auto">
          <a:xfrm>
            <a:off x="215900" y="1268413"/>
            <a:ext cx="84597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Целевые  ориентиры ДО </a:t>
            </a:r>
            <a:r>
              <a:rPr lang="ru-RU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социальные и психологические характеристики возможных достижений ребёнка на этапе завершения уровня ДО.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6363" y="3429000"/>
            <a:ext cx="8748712" cy="139858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ребёнок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уверен в своих силах, открыт внешнему миру, положительно относится к себе и к другим, обладает чувством собственного достоинства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Активно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взаимодействует со сверстниками и взрослыми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участвует в совместных играх. Способен договариваться, учитывать интересы и чувства других, сопереживать неудачам и радоваться успехам других, стараться разрешать конфликты;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6363" y="5013325"/>
            <a:ext cx="8748712" cy="133985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ребёнок обладает развитым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воображением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которое реализуется в разных видах деятельности. Способность ребёнка к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фантазии, творчеству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интенсивно развивается и проявляется в игре. Ребёнок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владеет разными формами и видами игры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Умеет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подчиняться разным правилам и социальным нормам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различать условную и реальную ситуации, в том числе игровую и учебную;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5575" y="4076700"/>
            <a:ext cx="8680450" cy="26003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ребёнок проявляет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любознательность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задаёт вопросы, касающиеся близких и далёких предметов и явлений, интересуется причинно-следственными связями (как? почему? зачем?), пытается самостоятельно придумывать объяснения явлениям природы и поступкам людей. Склонен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наблюдать, экспериментировать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Обладает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начальными знаниями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 себе, о предметном, природном, социальном и культурном мире, в котором он живёт. Знаком с книжной культурой, с детской литературой, обладает элементарными представлениями из области живой природы, естествознания, математики, истории и т. п., у ребёнка складываются предпосылки грамотности. Ребёнок способен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принятию собственных решений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опираясь на свои знания и умения в различных сферах действительности.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5575" y="3141663"/>
            <a:ext cx="8680450" cy="66675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ребёнок способен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 волевым усилиям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разных видах деятельности, преодолевать сиюминутные побуждения, доводить до конца начатое дело;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4463" y="2060575"/>
            <a:ext cx="8680450" cy="84455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у ребёнка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развита крупная и мелкая мот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орика. Он может контролировать свои движения и управлять ими, обладает развитой потребностью бегать, прыгать, мастерить поделки из различных материалов и т. п.;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8913" y="1052513"/>
            <a:ext cx="8678862" cy="79216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творческие способности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ребёнка также проявляются в рисовании, придумывании сказок, танцах, пении и т. п. Ребёнок может фантазировать вслух, играть звуками и словами. Хорошо понимает устную речь и может выражать свои мысли и желания;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3675" y="1239838"/>
            <a:ext cx="8680450" cy="66833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определяются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независимо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 форм реализации Программы, а также от её характера, особенностей развития воспитанников и видов Организации, реализующей Программу.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3675" y="2492375"/>
            <a:ext cx="8699500" cy="172878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подлежат непосредственной оценке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 том числе в виде педагогической диагностики (мониторинга), и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являются основанием для их формального сравнения с реальными достижениями детей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являются основой объективной оценки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соответствия установленным требованиям образовательной деятельности и подготовки воспитанников.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Освоение Программы не сопровождается проведением промежуточных аттестаций и итоговой аттестации воспитанников.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213" y="4941888"/>
            <a:ext cx="8678862" cy="122396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выступают основаниями преемственности дошкольного и начального общего образования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При соблюдении требований к условиям реализации Программы настоящие целевые ориентиры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предполагают формирование у детей дошкольного возраста предпосылок учебной деятельности на этапе завершения ими дошкольного образования.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260647"/>
            <a:ext cx="504056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Целевые ориентиры ДО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6850" y="765175"/>
            <a:ext cx="8839200" cy="324008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являются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ориентирами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для: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учредителей Организаций для построения образовательной политики с учётом целей дошкольного образования, общих для всего образовательного пространства РФ;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педагогов и администрации Организаций для решения задач: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формирования Программы;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анализа своей профессиональной деятельности;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взаимодействия с семьями воспитанников;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авторов образовательных программ дошкольного образования;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исследователей при формировании исследовательских программ для изучения характеристик образования детей в возрасте от 2 месяцев до 8 лет;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родителей (законных представителей) детей от 2 месяцев до 8 лет для их информированности относительно целей дошкольного образования, общих для всего образовательного пространства РФ;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широкой общественности.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4788" y="4221163"/>
            <a:ext cx="8863012" cy="235426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могут служить непосредственным основанием при решении управленческих задач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включая: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аттестацию педагогических кадров;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оценку качества образования;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оценку как итогового, так и промежуточного уровня развития воспитанников, в том числе в рамках мониторинга (в форме тестирования, с использованием методов, основанных на наблюдении, или иных методов измерения результативности детей);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оценку выполнения муниципального (государственного) задания посредством их включения в показатели качества выполнения задания;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● распределение стимулирующего фонда оплаты труда работников Организации.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ctrTitle"/>
          </p:nvPr>
        </p:nvSpPr>
        <p:spPr>
          <a:xfrm>
            <a:off x="285750" y="214313"/>
            <a:ext cx="8572500" cy="857250"/>
          </a:xfrm>
        </p:spPr>
        <p:txBody>
          <a:bodyPr/>
          <a:lstStyle/>
          <a:p>
            <a:r>
              <a:rPr lang="ru-RU" b="1" smtClean="0">
                <a:solidFill>
                  <a:schemeClr val="tx2"/>
                </a:solidFill>
              </a:rPr>
              <a:t>Вопрос дня</a:t>
            </a:r>
          </a:p>
        </p:txBody>
      </p:sp>
      <p:sp>
        <p:nvSpPr>
          <p:cNvPr id="4710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" y="1214438"/>
            <a:ext cx="8501063" cy="5214937"/>
          </a:xfrm>
        </p:spPr>
        <p:txBody>
          <a:bodyPr/>
          <a:lstStyle/>
          <a:p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Зачем нужен стандарт?</a:t>
            </a:r>
          </a:p>
          <a:p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должен регулировать?</a:t>
            </a:r>
          </a:p>
          <a:p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измениться в детском саду после появление стандарта?</a:t>
            </a:r>
          </a:p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 становится уровнем  общего образования наряду с начальным, основным и средним общем образованием (ст.10, ч.4).</a:t>
            </a:r>
          </a:p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Федеральные государственные образовательные стандарты  утверждаются для всех уровней общего образования (ст. 5, ч. 3), в том числе для дошкольного.</a:t>
            </a:r>
          </a:p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273 – ФЗ  от 29.12.2012 г</a:t>
            </a:r>
          </a:p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 образовании Российской Федерации».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4"/>
          <p:cNvSpPr txBox="1">
            <a:spLocks noChangeArrowheads="1"/>
          </p:cNvSpPr>
          <p:nvPr/>
        </p:nvSpPr>
        <p:spPr bwMode="auto">
          <a:xfrm>
            <a:off x="0" y="1208088"/>
            <a:ext cx="38750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Candara" pitchFamily="34" charset="0"/>
              </a:rPr>
              <a:t>Вчера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832350" y="1141413"/>
            <a:ext cx="3810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Candara" pitchFamily="34" charset="0"/>
              </a:rPr>
              <a:t>Сегодня</a:t>
            </a: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260350" y="1795463"/>
            <a:ext cx="3657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marL="457200" indent="-457200" defTabSz="10080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Содержание 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набор предметных занятий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ЗУНы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defTabSz="10080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Репродуктивные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способы  (методы) обучения .</a:t>
            </a:r>
          </a:p>
          <a:p>
            <a:pPr defTabSz="914414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Ребёнок 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объект обучения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4724400" y="1795463"/>
            <a:ext cx="4419600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marL="457200" indent="-457200" defTabSz="914414" fontAlgn="auto">
              <a:spcBef>
                <a:spcPct val="5000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Ребёнок –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активный субъект деятельности.</a:t>
            </a:r>
          </a:p>
          <a:p>
            <a:pPr marL="457200" indent="-457200" defTabSz="914414" fontAlgn="auto">
              <a:spcBef>
                <a:spcPct val="50000"/>
              </a:spcBef>
              <a:spcAft>
                <a:spcPts val="0"/>
              </a:spcAft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defTabSz="914414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Инновационные технологии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(игровые, исследовательские, проектные).</a:t>
            </a:r>
          </a:p>
          <a:p>
            <a:pPr defTabSz="914414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формирование способностей.</a:t>
            </a:r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 flipV="1">
            <a:off x="3525838" y="1992313"/>
            <a:ext cx="1165225" cy="0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 lIns="82945" tIns="41473" rIns="82945" bIns="41473"/>
          <a:lstStyle/>
          <a:p>
            <a:endParaRPr lang="ru-RU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 flipV="1">
            <a:off x="3500438" y="3429000"/>
            <a:ext cx="1174750" cy="0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 lIns="82945" tIns="41473" rIns="82945" bIns="41473"/>
          <a:lstStyle/>
          <a:p>
            <a:endParaRPr lang="ru-RU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3571875" y="4643438"/>
            <a:ext cx="1219200" cy="0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 lIns="82945" tIns="41473" rIns="82945" bIns="41473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6" grpId="0"/>
      <p:bldP spid="6157" grpId="0" animBg="1"/>
      <p:bldP spid="6158" grpId="0" animBg="1"/>
      <p:bldP spid="61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285750" y="714375"/>
            <a:ext cx="84296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Главная цель введения 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Федеральных Государственных образовательных стандартов дошкольного образования (ФГОС ДО)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повышение качества образования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ctrTitle"/>
          </p:nvPr>
        </p:nvSpPr>
        <p:spPr>
          <a:xfrm>
            <a:off x="214313" y="357188"/>
            <a:ext cx="8643937" cy="1000125"/>
          </a:xfrm>
        </p:spPr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</a:rPr>
              <a:t>ФГОС ДОШКОЛЬНОГО  ОБРАЗОВАНИЯ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1357313"/>
            <a:ext cx="8643937" cy="1071562"/>
          </a:xfrm>
          <a:solidFill>
            <a:srgbClr val="FF3300"/>
          </a:solidFill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 дошкольного образования – 1 января 2014 года для:</a:t>
            </a:r>
          </a:p>
          <a:p>
            <a:pPr marL="457200" indent="-457200" fontAlgn="auto">
              <a:spcAft>
                <a:spcPts val="0"/>
              </a:spcAft>
              <a:buFont typeface="Symbol" pitchFamily="18" charset="2"/>
              <a:buAutoNum type="arabicPeriod"/>
              <a:defRPr/>
            </a:pPr>
            <a:endParaRPr lang="ru-RU" dirty="0"/>
          </a:p>
        </p:txBody>
      </p:sp>
      <p:sp>
        <p:nvSpPr>
          <p:cNvPr id="49155" name="Подзаголовок 2"/>
          <p:cNvSpPr txBox="1">
            <a:spLocks/>
          </p:cNvSpPr>
          <p:nvPr/>
        </p:nvSpPr>
        <p:spPr bwMode="auto">
          <a:xfrm>
            <a:off x="214313" y="2428875"/>
            <a:ext cx="8643937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ctr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1. Расчётов нормативов финансирования.</a:t>
            </a:r>
          </a:p>
          <a:p>
            <a:pPr marL="457200" indent="-457200" algn="ctr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2. Разработки примерных основных образовательных программ.</a:t>
            </a:r>
          </a:p>
          <a:p>
            <a:pPr marL="457200" indent="-457200" algn="ctr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3. Изменений во ФГОСы среднего профессионального и высшего профессионального образования по направлению подготовки «Педагогическое образование».</a:t>
            </a:r>
            <a:r>
              <a:rPr lang="ru-RU" sz="2400">
                <a:solidFill>
                  <a:srgbClr val="FFFFFF"/>
                </a:solidFill>
                <a:latin typeface="Candar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ашивка 10"/>
          <p:cNvSpPr/>
          <p:nvPr/>
        </p:nvSpPr>
        <p:spPr>
          <a:xfrm>
            <a:off x="214313" y="5286375"/>
            <a:ext cx="8501062" cy="4286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285750" y="4714875"/>
            <a:ext cx="8429625" cy="4286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214313" y="4214813"/>
            <a:ext cx="8501062" cy="35718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285750" y="3643313"/>
            <a:ext cx="8429625" cy="42862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214313" y="3000375"/>
            <a:ext cx="8501062" cy="5715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643063"/>
            <a:ext cx="8643937" cy="1214437"/>
          </a:xfrm>
        </p:spPr>
        <p:txBody>
          <a:bodyPr rtlCol="0"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 smtClean="0"/>
              <a:t>Для обеспечения введения федерального государственного образовательного стандарта дошкольного образования необходимо проведение ряда мероприятий по следующим направлениям:</a:t>
            </a:r>
            <a:endParaRPr lang="ru-RU" b="1" dirty="0"/>
          </a:p>
        </p:txBody>
      </p:sp>
      <p:sp>
        <p:nvSpPr>
          <p:cNvPr id="5018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Обеспечение введения</a:t>
            </a:r>
            <a:b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ФГОС дошкольного образования: </a:t>
            </a:r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214313" y="3000375"/>
            <a:ext cx="8501062" cy="2714625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274320" indent="-27432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</a:rPr>
              <a:t>   Создание нормативного обеспечения введения ФГОС.</a:t>
            </a:r>
          </a:p>
          <a:p>
            <a:pPr marL="274320" indent="-27432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</a:rPr>
              <a:t>   Создание кадрового обеспечения введения ФГОС.</a:t>
            </a:r>
          </a:p>
          <a:p>
            <a:pPr marL="274320" indent="-274320" fontAlgn="auto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</a:rPr>
              <a:t>   Создание материально – технического обеспечения введения ФГОС.</a:t>
            </a:r>
          </a:p>
          <a:p>
            <a:pPr marL="274320" indent="-274320" fontAlgn="auto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</a:rPr>
              <a:t>   Создание организационного  обеспечения введения ФГОС.</a:t>
            </a:r>
          </a:p>
          <a:p>
            <a:pPr marL="274320" indent="-274320" fontAlgn="auto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lang="ru-RU" sz="2400" dirty="0">
                <a:solidFill>
                  <a:schemeClr val="tx2"/>
                </a:solidFill>
                <a:latin typeface="+mn-lt"/>
              </a:rPr>
              <a:t>   Создание информационного обеспечения введения ФГОС.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8764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/>
              <a:t>Образовательные области и виды детской деятельности</a:t>
            </a:r>
            <a:br>
              <a:rPr lang="ru-RU" sz="3600" b="1" dirty="0" smtClean="0"/>
            </a:br>
            <a:r>
              <a:rPr lang="ru-RU" sz="3600" b="1" dirty="0" smtClean="0"/>
              <a:t>(по проекту ФГОС ДО)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51202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071688"/>
            <a:ext cx="8429625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0225" y="2189163"/>
            <a:ext cx="8256588" cy="2522537"/>
          </a:xfrm>
          <a:prstGeom prst="rect">
            <a:avLst/>
          </a:prstGeom>
        </p:spPr>
        <p:txBody>
          <a:bodyPr lIns="90301" tIns="45150" rIns="90301" bIns="4515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Кого слушать?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Разработчики ФГОС ДО пошли своим путем.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Учить для жизни, а не для школы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5" descr="F:\стандарт\2011-07-15_0750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188913"/>
            <a:ext cx="3217863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6113" y="4437063"/>
            <a:ext cx="2941637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4650" y="549275"/>
            <a:ext cx="8374063" cy="71104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Разработчики стандарта красной нитью проводят утверждение о том, что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«не ребенок должен быть готов к школе, а школа должна быть готова к ребенку».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Они указывают на то, что все родители должны знать о том, что для успешной адаптации к школьной жизни гораздо важнее, чем умение читать и считать, ребенку нужны психологическая стабильность, высокая самооценка, вера в свои силы и социальные способности.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Все эти психологические характеристики лежат в основе высокой мотивации детей к обучению в школе.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Именно поэтому они обозначены в стандарте как целевые ориентиры для всех участников образовательных отношений.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500" y="1857375"/>
            <a:ext cx="8072438" cy="5000625"/>
          </a:xfrm>
        </p:spPr>
        <p:txBody>
          <a:bodyPr rtlCol="0">
            <a:normAutofit lnSpcReduction="10000"/>
          </a:bodyPr>
          <a:lstStyle/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Разработана и утверждена основная образовательная программа дошкольного образования.</a:t>
            </a:r>
          </a:p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Нормативная база образовательной организации приведена в соответствие с требованиями ФГОС  дошкольного образования.</a:t>
            </a:r>
          </a:p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Приведены в соответствие с требованиями ФГОС должностные инструкции работников образовательной организации.</a:t>
            </a:r>
          </a:p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Определён перечень учебных пособий, используемых в образовательной деятельности в соответствие  с ФГОС дошкольного образования.</a:t>
            </a:r>
          </a:p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Разработаны локальные акты, регламентирующие установление заработной платы работников образовательной организации.</a:t>
            </a:r>
          </a:p>
          <a:p>
            <a:pPr marL="274320" indent="-27432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ru-RU" dirty="0"/>
          </a:p>
        </p:txBody>
      </p:sp>
      <p:sp useBgFill="1">
        <p:nvSpPr>
          <p:cNvPr id="59394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590675"/>
          </a:xfrm>
        </p:spPr>
        <p:txBody>
          <a:bodyPr/>
          <a:lstStyle/>
          <a:p>
            <a: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Критерии готовности образовательной организации  к введению ФГОС: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500" y="1857375"/>
            <a:ext cx="8072438" cy="5000625"/>
          </a:xfrm>
        </p:spPr>
        <p:txBody>
          <a:bodyPr rtlCol="0">
            <a:normAutofit/>
          </a:bodyPr>
          <a:lstStyle/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Определена модель организации образовательной деятельности в том числе взаимодействия с другими организациями, обеспечивающая реализацию основной образовательной программы.</a:t>
            </a:r>
          </a:p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Разработан план методической работы, обеспечивающей сопровождение  введения ФГОС  дошкольного образования.</a:t>
            </a:r>
          </a:p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Осуществлено повышение квалификации всех педагогических и руководящих работников образовательной организации.</a:t>
            </a:r>
          </a:p>
          <a:p>
            <a:pPr marL="0" indent="27432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Обеспечены кадровые, финансовые, материально-технические и иные условия реализации основной образовательной программы  в соответствии с ФГОС.</a:t>
            </a:r>
          </a:p>
          <a:p>
            <a:pPr marL="274320" indent="-27432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ru-RU" dirty="0"/>
          </a:p>
        </p:txBody>
      </p:sp>
      <p:sp useBgFill="1">
        <p:nvSpPr>
          <p:cNvPr id="60418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590675"/>
          </a:xfrm>
        </p:spPr>
        <p:txBody>
          <a:bodyPr/>
          <a:lstStyle/>
          <a:p>
            <a: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Критерии готовности образовательной организации  к введению ФГОС: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090612"/>
          </a:xfrm>
        </p:spPr>
        <p:txBody>
          <a:bodyPr/>
          <a:lstStyle/>
          <a:p>
            <a: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ФГОС ДО:</a:t>
            </a:r>
            <a:b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Проблемы внедрения и пути их решения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63" y="1401763"/>
          <a:ext cx="8358246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123"/>
                <a:gridCol w="4179123"/>
              </a:tblGrid>
              <a:tr h="3426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Проблемы внедрения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Пути решения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  <a:tr h="8565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образование: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 2 </a:t>
                      </a: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мес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или с 3 лет?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обеспечения дошкольного образования детям  с 2 месяцев,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 7 – 8 лет.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11351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Кадровое обеспечение дошкольного образования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Обновление системы подготовки, переподготовки и  повышение квалификации работников дошкольного образования.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8565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Неравномерное развитие отдельных форм (вариативности) дошкольного образования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частно-государственного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партнёрства в дошкольном образовании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8565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Отсутствие научных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основ обновления дошкольного образования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Изучение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сохранненого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дошкольника современного детства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дошкольного образования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9958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инклюзивного дошкольного образования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нормативно-правовой и методической базы.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090612"/>
          </a:xfrm>
        </p:spPr>
        <p:txBody>
          <a:bodyPr/>
          <a:lstStyle/>
          <a:p>
            <a: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ФГОС ДО:</a:t>
            </a:r>
            <a:b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Проблемы внедрения и пути их решения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63" y="1401763"/>
          <a:ext cx="8358246" cy="4862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123"/>
                <a:gridCol w="4179123"/>
              </a:tblGrid>
              <a:tr h="3426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Проблемы внедрения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Пути решения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  <a:tr h="8565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Отсутствие реестра примерных ООП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Разработка критериев экспертизы примерных ООП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советов по их экспертизе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11351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Отсутствие методических комплектов,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соответствующих требованиям  ФГОС ДО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Разработки методических комплектов, соответствующих требованиям  ФГОС ДО , образовательной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организации  по разработке ООП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8565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Отсутствие методических рекомендаций  по разным аспектам внедрения ФГОС ДО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856547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Отсутствие современно предметно –пространственной развивающей среды в ДОУ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Улучшение предметно-пространственной  развивающей среды в ДОУ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9958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Слабое развитие межведомственного  и сетевого взаимодействие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Консультация ресурсов в дошкольном образовании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013" y="1071546"/>
            <a:ext cx="8737600" cy="4157679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Используемые материалы: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Проект Федерального государственного образовательного стандарта  дошкольного образования от 13.06.2013 г.;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План перехода на ФГОС ДО;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Н.В.Федина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Психология образования в поликультурном пространстве. 2010. – Том № 1;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С.Л.Репина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ФГОС ДО (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http://edu.k26.ru/?cid=251&amp;ses=144f965243044e9)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0032" y="332656"/>
            <a:ext cx="31515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Понятие ФГОС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3988" y="1125538"/>
            <a:ext cx="8775700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(англ.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standart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норма, образец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– «образец, эталон, модель, принимаемые за исходные для сопоставления с ними др. подобных объектов»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1763" y="2060575"/>
            <a:ext cx="8797925" cy="1439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Стандарт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комплекс норм, правил, требований, которые устанавливаются на основе достижений науки, техники и передового опыта; минимальные требования (к продукции), устанавливаемые с целью защиты здоровья и безопасности потребителей; гарантии – условия и механизмы, обеспечивающие беспрепятственное пользование правами и их всестороннюю охрану»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3988" y="3716338"/>
            <a:ext cx="8775700" cy="2952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Стандарт в образовании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должен выступать гарантией конституционного права российского гражданина, права любого человека на качественное образование.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ФГОС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система основных параметров, которые принимаются в качестве государственной нормы образованности, отражающей общественный идеал и учитывающей возможности реальной личности и системы образования по достижению этого идеала.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ФГОС ДО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отражает согласованные социально-культурные, общественно-государственные ожидания относительно уровня ДО, которые являются ориентирами для учредителей дошкольных Организаций, специалистов системы образования, семей воспитанников и широкой общественности.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4048" y="325805"/>
            <a:ext cx="326211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Цели  ФГОС ДО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750" y="1700213"/>
            <a:ext cx="78486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обеспечение государством равенства возможностей для каждого ребёнка в получении качественного дошкольного образования;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обеспечение государственных гарантий уровня и качества образования на основе единства обязательных требований к условиям реализации основных образовательных программ, их структуре и результатам их освоения;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сохранение единства образовательного пространства Российской Федерации относительно уровня дошкольного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5927" y="116632"/>
            <a:ext cx="367408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Задачи  ФГОС ДО</a:t>
            </a:r>
          </a:p>
        </p:txBody>
      </p:sp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179388" y="728663"/>
            <a:ext cx="8713787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>
                <a:latin typeface="Candara" pitchFamily="34" charset="0"/>
              </a:rPr>
              <a:t>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охрана и укрепление физического и психического здоровья детей;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сохранение и поддержка индивидуальности ребёнка, развитие индивидуальных способностей и творческого потенциала каждого ребёнка как субъекта отношений с людьми, миром и самим собой;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формирование общей культуры воспитанников, развитие их нравственных, интеллектуальных, физических, эстетических качеств, инициативности, самостоятельности и ответственности, формирования предпосылок учебной деятельности;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обеспечение вариативности и разнообразия содержания образовательных программ и организационных форм уровня дошкольного образования с учётом образовательных потребностей и способностей воспитанников;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формирование социокультурной среды, соответствующей возрастным и индивидуальным особенностям детей;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обеспечение равных возможностей полноценного развития каждого ребёнка в период дошкольного детства независимо от места проживания, пола, нации, языка, социального статуса, психофизиологических особенностей (в том числе ограниченных возможностей здоровья);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обеспечение преемственности основных образовательных программ дошкольного и начального общего образования;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определение направлений для систематического межведомственного взаимодействия, а также взаимодействия педагогических и общественных объединений (в том числе сетевого).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7999" y="325805"/>
            <a:ext cx="606897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Основные функции ФГОС ДО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3988" y="1125538"/>
            <a:ext cx="8704262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права на качественное дошкольное образование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638" y="1916113"/>
            <a:ext cx="8710612" cy="6492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сохранение единого образовательного пространства в условиях содержательной и организационной вариативности дошкольного образования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638" y="2708275"/>
            <a:ext cx="8710612" cy="649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гуманизация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дошкольного образования, ориентирующей на приоритет общечеловеческих ценностей, жизни и здоровья ребенка, свободного развития его личности в современном обществе и государстве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3988" y="3536950"/>
            <a:ext cx="8704262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качества дошкольного образования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3988" y="4337050"/>
            <a:ext cx="8704262" cy="649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критериально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-оценочная функция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7638" y="5229225"/>
            <a:ext cx="8710612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преемственности с федеральным государственным образовательным стандартом общего образования, основными общеобразовательными программами общего образования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6213" y="6029325"/>
            <a:ext cx="8682037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оптимизация образовательных ресурсов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1030" y="325805"/>
            <a:ext cx="454291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Назначение ФГОС ДО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0825" y="922338"/>
            <a:ext cx="7850188" cy="53546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разработка и реализация Программы;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разработка примерных образовательных программ дошкольного образования (далее – Примерные программы);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разработка нормативов финансового обеспечения реализации Программы;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формирование учредителем государственного (муниципального) задания в отношении Организаций;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объективная оценка соответствия образовательной деятельности Организации требованиям Стандарта к условиям реализации и структуре Программы;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подготовка, профессиональной переподготовка, повышение квалификации и аттестации педагогических работников, административно-управленческого персонала государственных и муниципальных Организаций.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8938" y="1700213"/>
            <a:ext cx="8424862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Образовательная среда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система  условий социализации и развития детей: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пространственно-временные  условия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(гибкость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трансформируемость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предметного пространства);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социальные  условия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(формы сотрудничества и общения, ролевые и межличностные отношения всех участников образовательного процесса, включая педагогов, детей, родителей, администрацию);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деятельностные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условия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(доступность и разнообразие видов деятельности, соответствующих возрастным особенностям дошкольников, задачам развития и социализации).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1159</TotalTime>
  <Words>3956</Words>
  <Application>Microsoft Office PowerPoint</Application>
  <PresentationFormat>Экран (4:3)</PresentationFormat>
  <Paragraphs>315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Волна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Вопрос дня</vt:lpstr>
      <vt:lpstr>Слайд 29</vt:lpstr>
      <vt:lpstr>ФГОС ДОШКОЛЬНОГО  ОБРАЗОВАНИЯ</vt:lpstr>
      <vt:lpstr>Обеспечение введения ФГОС дошкольного образования: </vt:lpstr>
      <vt:lpstr>Образовательные области и виды детской деятельности (по проекту ФГОС ДО) </vt:lpstr>
      <vt:lpstr>Слайд 33</vt:lpstr>
      <vt:lpstr>Слайд 34</vt:lpstr>
      <vt:lpstr>Критерии готовности образовательной организации  к введению ФГОС:</vt:lpstr>
      <vt:lpstr>Критерии готовности образовательной организации  к введению ФГОС:</vt:lpstr>
      <vt:lpstr>ФГОС ДО: Проблемы внедрения и пути их решения</vt:lpstr>
      <vt:lpstr>ФГОС ДО: Проблемы внедрения и пути их решения</vt:lpstr>
      <vt:lpstr>Слайд 39</vt:lpstr>
    </vt:vector>
  </TitlesOfParts>
  <Company>МДОУ детский сад № 125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Исправникова Н.А.</dc:creator>
  <cp:lastModifiedBy>dns</cp:lastModifiedBy>
  <cp:revision>87</cp:revision>
  <dcterms:modified xsi:type="dcterms:W3CDTF">2015-03-16T09:42:21Z</dcterms:modified>
</cp:coreProperties>
</file>